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96" r:id="rId3"/>
    <p:sldId id="355" r:id="rId4"/>
    <p:sldId id="372" r:id="rId5"/>
    <p:sldId id="367" r:id="rId6"/>
    <p:sldId id="358" r:id="rId7"/>
    <p:sldId id="356" r:id="rId8"/>
    <p:sldId id="368" r:id="rId9"/>
    <p:sldId id="357" r:id="rId10"/>
    <p:sldId id="359" r:id="rId11"/>
    <p:sldId id="360" r:id="rId12"/>
    <p:sldId id="366" r:id="rId13"/>
    <p:sldId id="365" r:id="rId14"/>
    <p:sldId id="364" r:id="rId15"/>
    <p:sldId id="363" r:id="rId16"/>
    <p:sldId id="362" r:id="rId17"/>
    <p:sldId id="370" r:id="rId18"/>
    <p:sldId id="297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DB9A8"/>
    <a:srgbClr val="FFDB69"/>
    <a:srgbClr val="FFD44B"/>
    <a:srgbClr val="E6E6E6"/>
    <a:srgbClr val="E4EEF8"/>
    <a:srgbClr val="CCECFF"/>
    <a:srgbClr val="FFDD71"/>
    <a:srgbClr val="A7C5BF"/>
    <a:srgbClr val="A1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Štýl s motívom 2 - zvýrazneni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Štýl s motívom 2 - zvýrazneni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Štýl s motívom 2 - zvýrazneni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75785" autoAdjust="0"/>
  </p:normalViewPr>
  <p:slideViewPr>
    <p:cSldViewPr snapToGrid="0">
      <p:cViewPr varScale="1">
        <p:scale>
          <a:sx n="87" d="100"/>
          <a:sy n="87" d="100"/>
        </p:scale>
        <p:origin x="17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302FD-C238-405B-95D3-7B114FF0FAF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sk-SK"/>
        </a:p>
      </dgm:t>
    </dgm:pt>
    <dgm:pt modelId="{78AAE1DC-E1A7-4697-9DD7-38C76463342E}">
      <dgm:prSet phldrT="[Text]"/>
      <dgm:spPr/>
      <dgm:t>
        <a:bodyPr/>
        <a:lstStyle/>
        <a:p>
          <a:r>
            <a:rPr lang="sk-SK" dirty="0" smtClean="0"/>
            <a:t>D1: </a:t>
          </a:r>
          <a:r>
            <a:rPr lang="sk-SK" b="1" dirty="0" smtClean="0"/>
            <a:t>Klimatické vedy a riešenia v oblasti klímy</a:t>
          </a:r>
          <a:r>
            <a:rPr lang="sk-SK" dirty="0" smtClean="0"/>
            <a:t>   </a:t>
          </a:r>
          <a:endParaRPr lang="sk-SK" dirty="0"/>
        </a:p>
      </dgm:t>
    </dgm:pt>
    <dgm:pt modelId="{8CD855A7-A8DC-464F-95B8-F0B0DF02A18F}" type="parTrans" cxnId="{2C23007D-FB7A-4710-BC6D-E270603BA882}">
      <dgm:prSet/>
      <dgm:spPr/>
      <dgm:t>
        <a:bodyPr/>
        <a:lstStyle/>
        <a:p>
          <a:endParaRPr lang="sk-SK"/>
        </a:p>
      </dgm:t>
    </dgm:pt>
    <dgm:pt modelId="{D988C44A-87B2-4A5D-9FA0-52548C510449}" type="sibTrans" cxnId="{2C23007D-FB7A-4710-BC6D-E270603BA882}">
      <dgm:prSet/>
      <dgm:spPr/>
      <dgm:t>
        <a:bodyPr/>
        <a:lstStyle/>
        <a:p>
          <a:endParaRPr lang="sk-SK"/>
        </a:p>
      </dgm:t>
    </dgm:pt>
    <dgm:pt modelId="{17B0CC41-77A1-4C9F-A97F-5FEA62EC9FD0}">
      <dgm:prSet/>
      <dgm:spPr/>
      <dgm:t>
        <a:bodyPr/>
        <a:lstStyle/>
        <a:p>
          <a:r>
            <a:rPr lang="sk-SK" dirty="0" smtClean="0"/>
            <a:t>D2: </a:t>
          </a:r>
          <a:r>
            <a:rPr lang="sk-SK" b="1" dirty="0" smtClean="0"/>
            <a:t>Medziodvetvové riešenia pre dekarbonizáciu</a:t>
          </a:r>
          <a:r>
            <a:rPr lang="sk-SK" dirty="0" smtClean="0"/>
            <a:t> </a:t>
          </a:r>
          <a:endParaRPr lang="sk-SK" dirty="0"/>
        </a:p>
      </dgm:t>
    </dgm:pt>
    <dgm:pt modelId="{4B80451F-BB51-4715-906B-91021D13C2FF}" type="parTrans" cxnId="{616130AC-BBC3-4210-B87D-811B65637810}">
      <dgm:prSet/>
      <dgm:spPr/>
      <dgm:t>
        <a:bodyPr/>
        <a:lstStyle/>
        <a:p>
          <a:endParaRPr lang="sk-SK"/>
        </a:p>
      </dgm:t>
    </dgm:pt>
    <dgm:pt modelId="{4C64541E-A5ED-4767-B1E1-BC3E2D29F94B}" type="sibTrans" cxnId="{616130AC-BBC3-4210-B87D-811B65637810}">
      <dgm:prSet/>
      <dgm:spPr/>
      <dgm:t>
        <a:bodyPr/>
        <a:lstStyle/>
        <a:p>
          <a:endParaRPr lang="sk-SK"/>
        </a:p>
      </dgm:t>
    </dgm:pt>
    <dgm:pt modelId="{22759CA2-4E8B-4D34-B8BF-5C2E429E332B}">
      <dgm:prSet/>
      <dgm:spPr/>
      <dgm:t>
        <a:bodyPr/>
        <a:lstStyle/>
        <a:p>
          <a:r>
            <a:rPr lang="sk-SK" dirty="0" smtClean="0"/>
            <a:t>D4: </a:t>
          </a:r>
          <a:r>
            <a:rPr lang="sk-SK" b="1" dirty="0" smtClean="0"/>
            <a:t>Efektívne, udržateľné a </a:t>
          </a:r>
          <a:r>
            <a:rPr lang="sk-SK" b="1" dirty="0" err="1" smtClean="0"/>
            <a:t>inkluzívne</a:t>
          </a:r>
          <a:r>
            <a:rPr lang="sk-SK" b="1" dirty="0" smtClean="0"/>
            <a:t> využívanie energie </a:t>
          </a:r>
          <a:endParaRPr lang="sk-SK" dirty="0"/>
        </a:p>
      </dgm:t>
    </dgm:pt>
    <dgm:pt modelId="{1AD82A49-89F3-47F9-8138-4C65C7B905C1}" type="parTrans" cxnId="{0C6CF2EA-2DAA-41DD-90C7-FFE2C085097D}">
      <dgm:prSet/>
      <dgm:spPr/>
      <dgm:t>
        <a:bodyPr/>
        <a:lstStyle/>
        <a:p>
          <a:endParaRPr lang="sk-SK"/>
        </a:p>
      </dgm:t>
    </dgm:pt>
    <dgm:pt modelId="{08BB5B96-53EF-4EC8-8CFE-605E630FA7D6}" type="sibTrans" cxnId="{0C6CF2EA-2DAA-41DD-90C7-FFE2C085097D}">
      <dgm:prSet/>
      <dgm:spPr/>
      <dgm:t>
        <a:bodyPr/>
        <a:lstStyle/>
        <a:p>
          <a:endParaRPr lang="sk-SK"/>
        </a:p>
      </dgm:t>
    </dgm:pt>
    <dgm:pt modelId="{0B301609-5A11-4818-966A-C4982D3AE464}">
      <dgm:prSet/>
      <dgm:spPr/>
      <dgm:t>
        <a:bodyPr/>
        <a:lstStyle/>
        <a:p>
          <a:r>
            <a:rPr lang="sk-SK" dirty="0" smtClean="0"/>
            <a:t>D3: </a:t>
          </a:r>
          <a:r>
            <a:rPr lang="sk-SK" b="1" dirty="0" smtClean="0"/>
            <a:t>Obnoviteľné, bezpečné dodávky energie 2021-2024</a:t>
          </a:r>
          <a:r>
            <a:rPr lang="sk-SK" dirty="0" smtClean="0"/>
            <a:t>  </a:t>
          </a:r>
          <a:endParaRPr lang="sk-SK" dirty="0"/>
        </a:p>
      </dgm:t>
    </dgm:pt>
    <dgm:pt modelId="{8DA4225A-CC41-404A-838B-781EBD554DEB}" type="parTrans" cxnId="{A43593EC-8A36-4002-B1E7-FCAB4B80D995}">
      <dgm:prSet/>
      <dgm:spPr/>
      <dgm:t>
        <a:bodyPr/>
        <a:lstStyle/>
        <a:p>
          <a:endParaRPr lang="sk-SK"/>
        </a:p>
      </dgm:t>
    </dgm:pt>
    <dgm:pt modelId="{2301C6AF-8237-496D-A7A3-AC004E9BA9F0}" type="sibTrans" cxnId="{A43593EC-8A36-4002-B1E7-FCAB4B80D995}">
      <dgm:prSet/>
      <dgm:spPr/>
      <dgm:t>
        <a:bodyPr/>
        <a:lstStyle/>
        <a:p>
          <a:endParaRPr lang="sk-SK"/>
        </a:p>
      </dgm:t>
    </dgm:pt>
    <dgm:pt modelId="{6484F893-3042-4946-8129-5AA6BB42CC0A}">
      <dgm:prSet/>
      <dgm:spPr/>
      <dgm:t>
        <a:bodyPr/>
        <a:lstStyle/>
        <a:p>
          <a:r>
            <a:rPr lang="sk-SK" dirty="0" smtClean="0"/>
            <a:t>D5: </a:t>
          </a:r>
          <a:r>
            <a:rPr lang="sk-SK" b="1" dirty="0" err="1" smtClean="0"/>
            <a:t>Nízkoemisné</a:t>
          </a:r>
          <a:r>
            <a:rPr lang="sk-SK" b="1" dirty="0" smtClean="0"/>
            <a:t> a </a:t>
          </a:r>
          <a:r>
            <a:rPr lang="sk-SK" b="1" dirty="0" err="1" smtClean="0"/>
            <a:t>kompetitívne</a:t>
          </a:r>
          <a:r>
            <a:rPr lang="sk-SK" b="1" dirty="0" smtClean="0"/>
            <a:t> riešenia pre všetky dopravné módy</a:t>
          </a:r>
          <a:endParaRPr lang="sk-SK" dirty="0"/>
        </a:p>
      </dgm:t>
    </dgm:pt>
    <dgm:pt modelId="{90A086C4-1CC2-4923-8E9E-B85DBCEBF10D}" type="parTrans" cxnId="{FA1A91DF-4435-4778-9133-590F8BD96186}">
      <dgm:prSet/>
      <dgm:spPr/>
      <dgm:t>
        <a:bodyPr/>
        <a:lstStyle/>
        <a:p>
          <a:endParaRPr lang="sk-SK"/>
        </a:p>
      </dgm:t>
    </dgm:pt>
    <dgm:pt modelId="{16541675-EF2C-4D04-89FF-D9ACB214F497}" type="sibTrans" cxnId="{FA1A91DF-4435-4778-9133-590F8BD96186}">
      <dgm:prSet/>
      <dgm:spPr/>
      <dgm:t>
        <a:bodyPr/>
        <a:lstStyle/>
        <a:p>
          <a:endParaRPr lang="sk-SK"/>
        </a:p>
      </dgm:t>
    </dgm:pt>
    <dgm:pt modelId="{EC46CB56-72F3-4F70-9377-66B6E28704A0}">
      <dgm:prSet/>
      <dgm:spPr/>
      <dgm:t>
        <a:bodyPr/>
        <a:lstStyle/>
        <a:p>
          <a:r>
            <a:rPr lang="sk-SK" b="1" dirty="0" smtClean="0"/>
            <a:t>D6: Bezpečná doprava a </a:t>
          </a:r>
          <a:r>
            <a:rPr lang="sk-SK" b="1" dirty="0" err="1" smtClean="0"/>
            <a:t>int</a:t>
          </a:r>
          <a:r>
            <a:rPr lang="sk-SK" b="1" dirty="0" smtClean="0"/>
            <a:t>. služby pre mobilitu pasažierov a tovaru  </a:t>
          </a:r>
          <a:endParaRPr lang="sk-SK" b="1" dirty="0"/>
        </a:p>
      </dgm:t>
    </dgm:pt>
    <dgm:pt modelId="{647FD81F-FA54-486F-A995-5F5F2DE66E2D}" type="parTrans" cxnId="{AF09AEA2-950A-45EA-AFA4-12736A3BC0E7}">
      <dgm:prSet/>
      <dgm:spPr/>
      <dgm:t>
        <a:bodyPr/>
        <a:lstStyle/>
        <a:p>
          <a:endParaRPr lang="sk-SK"/>
        </a:p>
      </dgm:t>
    </dgm:pt>
    <dgm:pt modelId="{2BEAC7F3-0B3C-45E7-BB67-223B756C6CED}" type="sibTrans" cxnId="{AF09AEA2-950A-45EA-AFA4-12736A3BC0E7}">
      <dgm:prSet/>
      <dgm:spPr/>
      <dgm:t>
        <a:bodyPr/>
        <a:lstStyle/>
        <a:p>
          <a:endParaRPr lang="sk-SK"/>
        </a:p>
      </dgm:t>
    </dgm:pt>
    <dgm:pt modelId="{05D85641-EC3E-4FA2-8F86-71F19EB3FE12}" type="pres">
      <dgm:prSet presAssocID="{D27302FD-C238-405B-95D3-7B114FF0FA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49B4CA5-828D-4BC4-9F45-1A4498DCAC72}" type="pres">
      <dgm:prSet presAssocID="{78AAE1DC-E1A7-4697-9DD7-38C76463342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5E92B86-53FA-4030-8611-2655D2D4E4C6}" type="pres">
      <dgm:prSet presAssocID="{D988C44A-87B2-4A5D-9FA0-52548C510449}" presName="spacer" presStyleCnt="0"/>
      <dgm:spPr/>
    </dgm:pt>
    <dgm:pt modelId="{395198BC-07F8-4FF9-A257-CCB10CC6BCFF}" type="pres">
      <dgm:prSet presAssocID="{17B0CC41-77A1-4C9F-A97F-5FEA62EC9FD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BE565F3-D6DF-465A-8239-27C70FD11E12}" type="pres">
      <dgm:prSet presAssocID="{4C64541E-A5ED-4767-B1E1-BC3E2D29F94B}" presName="spacer" presStyleCnt="0"/>
      <dgm:spPr/>
    </dgm:pt>
    <dgm:pt modelId="{817DE8A4-1933-4562-B6AE-2FA1C74BE740}" type="pres">
      <dgm:prSet presAssocID="{0B301609-5A11-4818-966A-C4982D3AE4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3A7252-3EBB-4625-8EE0-9A3F9B778E20}" type="pres">
      <dgm:prSet presAssocID="{2301C6AF-8237-496D-A7A3-AC004E9BA9F0}" presName="spacer" presStyleCnt="0"/>
      <dgm:spPr/>
    </dgm:pt>
    <dgm:pt modelId="{01380F7F-49D6-4F5E-9012-C4ED4D71303A}" type="pres">
      <dgm:prSet presAssocID="{22759CA2-4E8B-4D34-B8BF-5C2E429E332B}" presName="parentText" presStyleLbl="node1" presStyleIdx="3" presStyleCnt="6" custLinFactNeighborX="-54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3D4634A-8954-4BC2-82AE-F9B13B99C61A}" type="pres">
      <dgm:prSet presAssocID="{08BB5B96-53EF-4EC8-8CFE-605E630FA7D6}" presName="spacer" presStyleCnt="0"/>
      <dgm:spPr/>
    </dgm:pt>
    <dgm:pt modelId="{F2008289-2792-43FC-92D8-CD4B81877B71}" type="pres">
      <dgm:prSet presAssocID="{6484F893-3042-4946-8129-5AA6BB42CC0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0476C9E-C04A-42E3-BD7A-F25EB5B1B0F4}" type="pres">
      <dgm:prSet presAssocID="{16541675-EF2C-4D04-89FF-D9ACB214F497}" presName="spacer" presStyleCnt="0"/>
      <dgm:spPr/>
    </dgm:pt>
    <dgm:pt modelId="{E6D1781A-1E12-45D5-BF81-A79C88D66D8E}" type="pres">
      <dgm:prSet presAssocID="{EC46CB56-72F3-4F70-9377-66B6E28704A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C6CF2EA-2DAA-41DD-90C7-FFE2C085097D}" srcId="{D27302FD-C238-405B-95D3-7B114FF0FAF7}" destId="{22759CA2-4E8B-4D34-B8BF-5C2E429E332B}" srcOrd="3" destOrd="0" parTransId="{1AD82A49-89F3-47F9-8138-4C65C7B905C1}" sibTransId="{08BB5B96-53EF-4EC8-8CFE-605E630FA7D6}"/>
    <dgm:cxn modelId="{A43593EC-8A36-4002-B1E7-FCAB4B80D995}" srcId="{D27302FD-C238-405B-95D3-7B114FF0FAF7}" destId="{0B301609-5A11-4818-966A-C4982D3AE464}" srcOrd="2" destOrd="0" parTransId="{8DA4225A-CC41-404A-838B-781EBD554DEB}" sibTransId="{2301C6AF-8237-496D-A7A3-AC004E9BA9F0}"/>
    <dgm:cxn modelId="{EA488A98-42FB-431C-B543-4787F14F8363}" type="presOf" srcId="{22759CA2-4E8B-4D34-B8BF-5C2E429E332B}" destId="{01380F7F-49D6-4F5E-9012-C4ED4D71303A}" srcOrd="0" destOrd="0" presId="urn:microsoft.com/office/officeart/2005/8/layout/vList2"/>
    <dgm:cxn modelId="{F05FBA4B-F208-4D39-BCF3-C826E3997677}" type="presOf" srcId="{78AAE1DC-E1A7-4697-9DD7-38C76463342E}" destId="{049B4CA5-828D-4BC4-9F45-1A4498DCAC72}" srcOrd="0" destOrd="0" presId="urn:microsoft.com/office/officeart/2005/8/layout/vList2"/>
    <dgm:cxn modelId="{FA1A91DF-4435-4778-9133-590F8BD96186}" srcId="{D27302FD-C238-405B-95D3-7B114FF0FAF7}" destId="{6484F893-3042-4946-8129-5AA6BB42CC0A}" srcOrd="4" destOrd="0" parTransId="{90A086C4-1CC2-4923-8E9E-B85DBCEBF10D}" sibTransId="{16541675-EF2C-4D04-89FF-D9ACB214F497}"/>
    <dgm:cxn modelId="{D390C5CA-3151-4292-946D-0163E7B5BDD1}" type="presOf" srcId="{17B0CC41-77A1-4C9F-A97F-5FEA62EC9FD0}" destId="{395198BC-07F8-4FF9-A257-CCB10CC6BCFF}" srcOrd="0" destOrd="0" presId="urn:microsoft.com/office/officeart/2005/8/layout/vList2"/>
    <dgm:cxn modelId="{616130AC-BBC3-4210-B87D-811B65637810}" srcId="{D27302FD-C238-405B-95D3-7B114FF0FAF7}" destId="{17B0CC41-77A1-4C9F-A97F-5FEA62EC9FD0}" srcOrd="1" destOrd="0" parTransId="{4B80451F-BB51-4715-906B-91021D13C2FF}" sibTransId="{4C64541E-A5ED-4767-B1E1-BC3E2D29F94B}"/>
    <dgm:cxn modelId="{F0DBD1CC-D5AC-4E48-B179-DE8B3E63282B}" type="presOf" srcId="{EC46CB56-72F3-4F70-9377-66B6E28704A0}" destId="{E6D1781A-1E12-45D5-BF81-A79C88D66D8E}" srcOrd="0" destOrd="0" presId="urn:microsoft.com/office/officeart/2005/8/layout/vList2"/>
    <dgm:cxn modelId="{B5F7859C-8E77-4D62-B189-A180D474DB13}" type="presOf" srcId="{D27302FD-C238-405B-95D3-7B114FF0FAF7}" destId="{05D85641-EC3E-4FA2-8F86-71F19EB3FE12}" srcOrd="0" destOrd="0" presId="urn:microsoft.com/office/officeart/2005/8/layout/vList2"/>
    <dgm:cxn modelId="{EF786F0C-F2AF-413D-AC4D-9BBE6C28DB7F}" type="presOf" srcId="{6484F893-3042-4946-8129-5AA6BB42CC0A}" destId="{F2008289-2792-43FC-92D8-CD4B81877B71}" srcOrd="0" destOrd="0" presId="urn:microsoft.com/office/officeart/2005/8/layout/vList2"/>
    <dgm:cxn modelId="{D80821D3-33DD-468F-8620-7D03804757A5}" type="presOf" srcId="{0B301609-5A11-4818-966A-C4982D3AE464}" destId="{817DE8A4-1933-4562-B6AE-2FA1C74BE740}" srcOrd="0" destOrd="0" presId="urn:microsoft.com/office/officeart/2005/8/layout/vList2"/>
    <dgm:cxn modelId="{AF09AEA2-950A-45EA-AFA4-12736A3BC0E7}" srcId="{D27302FD-C238-405B-95D3-7B114FF0FAF7}" destId="{EC46CB56-72F3-4F70-9377-66B6E28704A0}" srcOrd="5" destOrd="0" parTransId="{647FD81F-FA54-486F-A995-5F5F2DE66E2D}" sibTransId="{2BEAC7F3-0B3C-45E7-BB67-223B756C6CED}"/>
    <dgm:cxn modelId="{2C23007D-FB7A-4710-BC6D-E270603BA882}" srcId="{D27302FD-C238-405B-95D3-7B114FF0FAF7}" destId="{78AAE1DC-E1A7-4697-9DD7-38C76463342E}" srcOrd="0" destOrd="0" parTransId="{8CD855A7-A8DC-464F-95B8-F0B0DF02A18F}" sibTransId="{D988C44A-87B2-4A5D-9FA0-52548C510449}"/>
    <dgm:cxn modelId="{EC981F2B-1CE6-435A-BDCC-1E738C582C4C}" type="presParOf" srcId="{05D85641-EC3E-4FA2-8F86-71F19EB3FE12}" destId="{049B4CA5-828D-4BC4-9F45-1A4498DCAC72}" srcOrd="0" destOrd="0" presId="urn:microsoft.com/office/officeart/2005/8/layout/vList2"/>
    <dgm:cxn modelId="{5D6A8B12-8288-4223-906E-7C3CD5903D36}" type="presParOf" srcId="{05D85641-EC3E-4FA2-8F86-71F19EB3FE12}" destId="{55E92B86-53FA-4030-8611-2655D2D4E4C6}" srcOrd="1" destOrd="0" presId="urn:microsoft.com/office/officeart/2005/8/layout/vList2"/>
    <dgm:cxn modelId="{6B364C87-0D07-4A6E-A57E-802C53131CB7}" type="presParOf" srcId="{05D85641-EC3E-4FA2-8F86-71F19EB3FE12}" destId="{395198BC-07F8-4FF9-A257-CCB10CC6BCFF}" srcOrd="2" destOrd="0" presId="urn:microsoft.com/office/officeart/2005/8/layout/vList2"/>
    <dgm:cxn modelId="{A10A6E73-54E6-4D18-89EC-A6A736F4DE03}" type="presParOf" srcId="{05D85641-EC3E-4FA2-8F86-71F19EB3FE12}" destId="{CBE565F3-D6DF-465A-8239-27C70FD11E12}" srcOrd="3" destOrd="0" presId="urn:microsoft.com/office/officeart/2005/8/layout/vList2"/>
    <dgm:cxn modelId="{22DA7CBF-55F8-4C07-8344-1EC5877D1AA2}" type="presParOf" srcId="{05D85641-EC3E-4FA2-8F86-71F19EB3FE12}" destId="{817DE8A4-1933-4562-B6AE-2FA1C74BE740}" srcOrd="4" destOrd="0" presId="urn:microsoft.com/office/officeart/2005/8/layout/vList2"/>
    <dgm:cxn modelId="{0894BA0A-9A6B-4E16-B260-E384404BA0E6}" type="presParOf" srcId="{05D85641-EC3E-4FA2-8F86-71F19EB3FE12}" destId="{D63A7252-3EBB-4625-8EE0-9A3F9B778E20}" srcOrd="5" destOrd="0" presId="urn:microsoft.com/office/officeart/2005/8/layout/vList2"/>
    <dgm:cxn modelId="{206A55D8-55E9-4A7C-8990-D4DF85CD3253}" type="presParOf" srcId="{05D85641-EC3E-4FA2-8F86-71F19EB3FE12}" destId="{01380F7F-49D6-4F5E-9012-C4ED4D71303A}" srcOrd="6" destOrd="0" presId="urn:microsoft.com/office/officeart/2005/8/layout/vList2"/>
    <dgm:cxn modelId="{408AC804-6CB9-4E9C-A7D1-3ECA17AD425A}" type="presParOf" srcId="{05D85641-EC3E-4FA2-8F86-71F19EB3FE12}" destId="{A3D4634A-8954-4BC2-82AE-F9B13B99C61A}" srcOrd="7" destOrd="0" presId="urn:microsoft.com/office/officeart/2005/8/layout/vList2"/>
    <dgm:cxn modelId="{86AA8CA0-A635-423E-A92A-60BA79D8BC33}" type="presParOf" srcId="{05D85641-EC3E-4FA2-8F86-71F19EB3FE12}" destId="{F2008289-2792-43FC-92D8-CD4B81877B71}" srcOrd="8" destOrd="0" presId="urn:microsoft.com/office/officeart/2005/8/layout/vList2"/>
    <dgm:cxn modelId="{C571A0AC-BB3D-4B37-87D8-48852B082B71}" type="presParOf" srcId="{05D85641-EC3E-4FA2-8F86-71F19EB3FE12}" destId="{A0476C9E-C04A-42E3-BD7A-F25EB5B1B0F4}" srcOrd="9" destOrd="0" presId="urn:microsoft.com/office/officeart/2005/8/layout/vList2"/>
    <dgm:cxn modelId="{55665D47-0AA5-4373-9447-115B63B1AEFE}" type="presParOf" srcId="{05D85641-EC3E-4FA2-8F86-71F19EB3FE12}" destId="{E6D1781A-1E12-45D5-BF81-A79C88D66D8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4CA5-828D-4BC4-9F45-1A4498DCAC72}">
      <dsp:nvSpPr>
        <dsp:cNvPr id="0" name=""/>
        <dsp:cNvSpPr/>
      </dsp:nvSpPr>
      <dsp:spPr>
        <a:xfrm>
          <a:off x="0" y="572148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D1: </a:t>
          </a:r>
          <a:r>
            <a:rPr lang="sk-SK" sz="2700" b="1" kern="1200" dirty="0" smtClean="0"/>
            <a:t>Klimatické vedy a riešenia v oblasti klímy</a:t>
          </a:r>
          <a:r>
            <a:rPr lang="sk-SK" sz="2700" kern="1200" dirty="0" smtClean="0"/>
            <a:t>   </a:t>
          </a:r>
          <a:endParaRPr lang="sk-SK" sz="2700" kern="1200" dirty="0"/>
        </a:p>
      </dsp:txBody>
      <dsp:txXfrm>
        <a:off x="31613" y="603761"/>
        <a:ext cx="10084582" cy="584369"/>
      </dsp:txXfrm>
    </dsp:sp>
    <dsp:sp modelId="{395198BC-07F8-4FF9-A257-CCB10CC6BCFF}">
      <dsp:nvSpPr>
        <dsp:cNvPr id="0" name=""/>
        <dsp:cNvSpPr/>
      </dsp:nvSpPr>
      <dsp:spPr>
        <a:xfrm>
          <a:off x="0" y="1297503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D2: </a:t>
          </a:r>
          <a:r>
            <a:rPr lang="sk-SK" sz="2700" b="1" kern="1200" dirty="0" smtClean="0"/>
            <a:t>Medziodvetvové riešenia pre dekarbonizáciu</a:t>
          </a:r>
          <a:r>
            <a:rPr lang="sk-SK" sz="2700" kern="1200" dirty="0" smtClean="0"/>
            <a:t> </a:t>
          </a:r>
          <a:endParaRPr lang="sk-SK" sz="2700" kern="1200" dirty="0"/>
        </a:p>
      </dsp:txBody>
      <dsp:txXfrm>
        <a:off x="31613" y="1329116"/>
        <a:ext cx="10084582" cy="584369"/>
      </dsp:txXfrm>
    </dsp:sp>
    <dsp:sp modelId="{817DE8A4-1933-4562-B6AE-2FA1C74BE740}">
      <dsp:nvSpPr>
        <dsp:cNvPr id="0" name=""/>
        <dsp:cNvSpPr/>
      </dsp:nvSpPr>
      <dsp:spPr>
        <a:xfrm>
          <a:off x="0" y="2022858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D3: </a:t>
          </a:r>
          <a:r>
            <a:rPr lang="sk-SK" sz="2700" b="1" kern="1200" dirty="0" smtClean="0"/>
            <a:t>Obnoviteľné, bezpečné dodávky energie 2021-2024</a:t>
          </a:r>
          <a:r>
            <a:rPr lang="sk-SK" sz="2700" kern="1200" dirty="0" smtClean="0"/>
            <a:t>  </a:t>
          </a:r>
          <a:endParaRPr lang="sk-SK" sz="2700" kern="1200" dirty="0"/>
        </a:p>
      </dsp:txBody>
      <dsp:txXfrm>
        <a:off x="31613" y="2054471"/>
        <a:ext cx="10084582" cy="584369"/>
      </dsp:txXfrm>
    </dsp:sp>
    <dsp:sp modelId="{01380F7F-49D6-4F5E-9012-C4ED4D71303A}">
      <dsp:nvSpPr>
        <dsp:cNvPr id="0" name=""/>
        <dsp:cNvSpPr/>
      </dsp:nvSpPr>
      <dsp:spPr>
        <a:xfrm>
          <a:off x="0" y="2748213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D4: </a:t>
          </a:r>
          <a:r>
            <a:rPr lang="sk-SK" sz="2700" b="1" kern="1200" dirty="0" smtClean="0"/>
            <a:t>Efektívne, udržateľné a </a:t>
          </a:r>
          <a:r>
            <a:rPr lang="sk-SK" sz="2700" b="1" kern="1200" dirty="0" err="1" smtClean="0"/>
            <a:t>inkluzívne</a:t>
          </a:r>
          <a:r>
            <a:rPr lang="sk-SK" sz="2700" b="1" kern="1200" dirty="0" smtClean="0"/>
            <a:t> využívanie energie </a:t>
          </a:r>
          <a:endParaRPr lang="sk-SK" sz="2700" kern="1200" dirty="0"/>
        </a:p>
      </dsp:txBody>
      <dsp:txXfrm>
        <a:off x="31613" y="2779826"/>
        <a:ext cx="10084582" cy="584369"/>
      </dsp:txXfrm>
    </dsp:sp>
    <dsp:sp modelId="{F2008289-2792-43FC-92D8-CD4B81877B71}">
      <dsp:nvSpPr>
        <dsp:cNvPr id="0" name=""/>
        <dsp:cNvSpPr/>
      </dsp:nvSpPr>
      <dsp:spPr>
        <a:xfrm>
          <a:off x="0" y="3473568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D5: </a:t>
          </a:r>
          <a:r>
            <a:rPr lang="sk-SK" sz="2700" b="1" kern="1200" dirty="0" err="1" smtClean="0"/>
            <a:t>Nízkoemisné</a:t>
          </a:r>
          <a:r>
            <a:rPr lang="sk-SK" sz="2700" b="1" kern="1200" dirty="0" smtClean="0"/>
            <a:t> a </a:t>
          </a:r>
          <a:r>
            <a:rPr lang="sk-SK" sz="2700" b="1" kern="1200" dirty="0" err="1" smtClean="0"/>
            <a:t>kompetitívne</a:t>
          </a:r>
          <a:r>
            <a:rPr lang="sk-SK" sz="2700" b="1" kern="1200" dirty="0" smtClean="0"/>
            <a:t> riešenia pre všetky dopravné módy</a:t>
          </a:r>
          <a:endParaRPr lang="sk-SK" sz="2700" kern="1200" dirty="0"/>
        </a:p>
      </dsp:txBody>
      <dsp:txXfrm>
        <a:off x="31613" y="3505181"/>
        <a:ext cx="10084582" cy="584369"/>
      </dsp:txXfrm>
    </dsp:sp>
    <dsp:sp modelId="{E6D1781A-1E12-45D5-BF81-A79C88D66D8E}">
      <dsp:nvSpPr>
        <dsp:cNvPr id="0" name=""/>
        <dsp:cNvSpPr/>
      </dsp:nvSpPr>
      <dsp:spPr>
        <a:xfrm>
          <a:off x="0" y="4198923"/>
          <a:ext cx="10147808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/>
            <a:t>D6: Bezpečná doprava a </a:t>
          </a:r>
          <a:r>
            <a:rPr lang="sk-SK" sz="2700" b="1" kern="1200" dirty="0" err="1" smtClean="0"/>
            <a:t>int</a:t>
          </a:r>
          <a:r>
            <a:rPr lang="sk-SK" sz="2700" b="1" kern="1200" dirty="0" smtClean="0"/>
            <a:t>. služby pre mobilitu pasažierov a tovaru  </a:t>
          </a:r>
          <a:endParaRPr lang="sk-SK" sz="2700" b="1" kern="1200" dirty="0"/>
        </a:p>
      </dsp:txBody>
      <dsp:txXfrm>
        <a:off x="31613" y="4230536"/>
        <a:ext cx="10084582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2AE04-1CC3-40A0-8F3C-274420781074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925F-06E0-49D7-92DB-81EF816EB3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11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43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36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k-SK" strike="noStrike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06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992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570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728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722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2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0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22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63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70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37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  <a:p>
            <a:endParaRPr lang="sk-SK" baseline="0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077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58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02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strike="noStrike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25F-06E0-49D7-92DB-81EF816EB3F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95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6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41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4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65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39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63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5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5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37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48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368A-6D75-4F97-A9E3-67246471FB8B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6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aportal.sk/horizont-europa/heu-narodne-kontaktne-bod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portal.sk/horizont-europa/prihlasit-sa-na-odber-noviniek/" TargetMode="External"/><Relationship Id="rId5" Type="http://schemas.openxmlformats.org/officeDocument/2006/relationships/hyperlink" Target="https://eraportal.sk/horizont-europa/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mailto:horizont@cvtisr.sk" TargetMode="External"/><Relationship Id="rId4" Type="http://schemas.openxmlformats.org/officeDocument/2006/relationships/hyperlink" Target="https://eraportal.sk/horizont-europ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3903378" y="2191338"/>
            <a:ext cx="6565445" cy="2363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3600" b="1" dirty="0">
              <a:solidFill>
                <a:srgbClr val="00808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91668" y="998235"/>
            <a:ext cx="6565445" cy="30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000" b="1" dirty="0" smtClean="0">
                <a:solidFill>
                  <a:srgbClr val="008080"/>
                </a:solidFill>
              </a:rPr>
              <a:t>Možnosti podpory vedecko-výskumných a inovačných projektov z programu </a:t>
            </a:r>
          </a:p>
          <a:p>
            <a:r>
              <a:rPr lang="sk-SK" sz="4000" b="1" dirty="0" smtClean="0">
                <a:solidFill>
                  <a:srgbClr val="008080"/>
                </a:solidFill>
              </a:rPr>
              <a:t>HORIZONT EURÓPA</a:t>
            </a:r>
            <a:endParaRPr lang="sk-SK" sz="4000" b="1" dirty="0">
              <a:solidFill>
                <a:srgbClr val="008080"/>
              </a:solidFill>
            </a:endParaRP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396509" y="3763347"/>
            <a:ext cx="7472380" cy="2676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 smtClean="0">
              <a:solidFill>
                <a:srgbClr val="004AAD"/>
              </a:solidFill>
            </a:endParaRPr>
          </a:p>
          <a:p>
            <a:endParaRPr lang="sk-SK" sz="2800" b="1" dirty="0">
              <a:solidFill>
                <a:srgbClr val="004AAD"/>
              </a:solidFill>
            </a:endParaRPr>
          </a:p>
          <a:p>
            <a:pPr algn="l"/>
            <a:r>
              <a:rPr lang="sk-SK" sz="2800" b="1" dirty="0" smtClean="0">
                <a:solidFill>
                  <a:srgbClr val="004AAD"/>
                </a:solidFill>
              </a:rPr>
              <a:t>Konferencia - Prechod Slovenska na inteligentnú a udržateľnú mobilitu </a:t>
            </a:r>
          </a:p>
          <a:p>
            <a:pPr algn="r"/>
            <a:r>
              <a:rPr lang="sk-SK" sz="2800" b="1" dirty="0" smtClean="0"/>
              <a:t>22.9.2022 Bratislava</a:t>
            </a:r>
          </a:p>
          <a:p>
            <a:pPr algn="l">
              <a:lnSpc>
                <a:spcPct val="100000"/>
              </a:lnSpc>
            </a:pPr>
            <a:endParaRPr lang="sk-SK" sz="2800" b="1" dirty="0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564" y="365125"/>
            <a:ext cx="11425381" cy="115810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D6: Bezpečná, pružná doprava a pokročilé služby pre mobilitu pasažierov a prepravu tovaru</a:t>
            </a:r>
            <a:endParaRPr lang="sk-SK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53742"/>
              </p:ext>
            </p:extLst>
          </p:nvPr>
        </p:nvGraphicFramePr>
        <p:xfrm>
          <a:off x="391887" y="1666938"/>
          <a:ext cx="10202090" cy="40452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31313">
                  <a:extLst>
                    <a:ext uri="{9D8B030D-6E8A-4147-A177-3AD203B41FA5}">
                      <a16:colId xmlns:a16="http://schemas.microsoft.com/office/drawing/2014/main" val="54457824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2746280658"/>
                    </a:ext>
                  </a:extLst>
                </a:gridCol>
                <a:gridCol w="1505395">
                  <a:extLst>
                    <a:ext uri="{9D8B030D-6E8A-4147-A177-3AD203B41FA5}">
                      <a16:colId xmlns:a16="http://schemas.microsoft.com/office/drawing/2014/main" val="2295501767"/>
                    </a:ext>
                  </a:extLst>
                </a:gridCol>
              </a:tblGrid>
              <a:tr h="319157">
                <a:tc>
                  <a:txBody>
                    <a:bodyPr/>
                    <a:lstStyle/>
                    <a:p>
                      <a:r>
                        <a:rPr lang="sk-SK" dirty="0" smtClean="0"/>
                        <a:t>oblasť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2023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2024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1510"/>
                  </a:ext>
                </a:extLst>
              </a:tr>
              <a:tr h="558525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cap="all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prepojená</a:t>
                      </a:r>
                      <a:r>
                        <a:rPr lang="en-GB" sz="1800" b="1" kern="1200" cap="all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cap="all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kooperatívna</a:t>
                      </a:r>
                      <a:r>
                        <a:rPr lang="en-GB" sz="1800" b="1" kern="1200" cap="all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 </a:t>
                      </a:r>
                      <a:r>
                        <a:rPr lang="en-GB" sz="1800" b="1" kern="1200" cap="all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automatizovaná</a:t>
                      </a:r>
                      <a:r>
                        <a:rPr lang="en-GB" sz="1800" b="1" kern="1200" cap="all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cap="all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</a:t>
                      </a:r>
                      <a:endParaRPr lang="en-GB" sz="1800" b="1" kern="1200" cap="all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(Connected, Cooperative and Automated Mobility - CCAM)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dirty="0" smtClean="0"/>
                        <a:t>tém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 tém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18992"/>
                  </a:ext>
                </a:extLst>
              </a:tr>
              <a:tr h="55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MULTIMODÁLNE A UDRŽATEĽNÉ DOPRAVNÉ SYSTÉMY PRE PASAŽIEROV A TOVAR</a:t>
                      </a:r>
                      <a:endParaRPr lang="en-GB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témy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témy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00563"/>
                  </a:ext>
                </a:extLst>
              </a:tr>
              <a:tr h="799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BEZPEČNOSŤ A ODOLNOSŤ PRE VŠETKY A NAPRIEČ VŠETKÝMI DOPRAVNÝMI MÓDMI </a:t>
                      </a:r>
                      <a:endParaRPr lang="en-GB" sz="180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témy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 témy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55332"/>
                  </a:ext>
                </a:extLst>
              </a:tr>
              <a:tr h="799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</a:t>
                      </a:r>
                      <a:endParaRPr lang="en-GB" sz="180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13 tém 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12 tém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39598"/>
                  </a:ext>
                </a:extLst>
              </a:tr>
              <a:tr h="799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(cca 45 projektov)</a:t>
                      </a:r>
                      <a:endParaRPr lang="en-GB" sz="180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109 MEUR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122,5 M EUR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51423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508000" y="5855855"/>
            <a:ext cx="1008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Otvorenie prvej výzvy s 13 témami  sa očakáva </a:t>
            </a:r>
            <a:r>
              <a:rPr lang="sk-SK" b="1" dirty="0" smtClean="0"/>
              <a:t>4.5.2023</a:t>
            </a:r>
            <a:r>
              <a:rPr lang="sk-SK" dirty="0" smtClean="0"/>
              <a:t> (uzávierka 5.9.2023)</a:t>
            </a:r>
          </a:p>
          <a:p>
            <a:r>
              <a:rPr lang="sk-SK" dirty="0" smtClean="0"/>
              <a:t>Ďalšia výzva s 12 témami bude </a:t>
            </a:r>
            <a:r>
              <a:rPr lang="sk-SK" dirty="0"/>
              <a:t>o</a:t>
            </a:r>
            <a:r>
              <a:rPr lang="sk-SK" dirty="0" smtClean="0"/>
              <a:t>tvorená v 7.5.2024 ( uzávierka 5.9.2024)</a:t>
            </a:r>
            <a:endParaRPr lang="en-US" dirty="0"/>
          </a:p>
        </p:txBody>
      </p:sp>
      <p:sp>
        <p:nvSpPr>
          <p:cNvPr id="7" name="Obdĺžnik 6"/>
          <p:cNvSpPr/>
          <p:nvPr/>
        </p:nvSpPr>
        <p:spPr>
          <a:xfrm>
            <a:off x="7857309" y="1713297"/>
            <a:ext cx="1190437" cy="378674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9221002" y="1713297"/>
            <a:ext cx="1372975" cy="378674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8"/>
            <a:ext cx="12192000" cy="6858001"/>
          </a:xfrm>
        </p:spPr>
      </p:pic>
      <p:sp>
        <p:nvSpPr>
          <p:cNvPr id="8" name="BlokTextu 7"/>
          <p:cNvSpPr txBox="1"/>
          <p:nvPr/>
        </p:nvSpPr>
        <p:spPr>
          <a:xfrm>
            <a:off x="431514" y="947884"/>
            <a:ext cx="101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Innovative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battery management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systems</a:t>
            </a:r>
            <a:r>
              <a:rPr lang="sk-S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(BMS)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next generation vehicles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51379" y="3435579"/>
            <a:ext cx="585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Zero-emission road transport 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831404" y="2306389"/>
            <a:ext cx="6481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FFC000"/>
                </a:solidFill>
              </a:rPr>
              <a:t>U</a:t>
            </a:r>
            <a:r>
              <a:rPr lang="en-US" sz="2000" b="1" dirty="0" err="1" smtClean="0">
                <a:solidFill>
                  <a:srgbClr val="FFC000"/>
                </a:solidFill>
              </a:rPr>
              <a:t>ser-centred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shared zero-emission mobility </a:t>
            </a:r>
            <a:r>
              <a:rPr lang="en-US" sz="2000" b="1" dirty="0" smtClean="0">
                <a:solidFill>
                  <a:srgbClr val="FFC000"/>
                </a:solidFill>
              </a:rPr>
              <a:t>in </a:t>
            </a:r>
            <a:r>
              <a:rPr lang="en-US" sz="2000" b="1" dirty="0">
                <a:solidFill>
                  <a:srgbClr val="FFC000"/>
                </a:solidFill>
              </a:rPr>
              <a:t>urban areas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3831404" y="4160679"/>
            <a:ext cx="6812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8DB9A8"/>
                </a:solidFill>
              </a:rPr>
              <a:t>M</a:t>
            </a:r>
            <a:r>
              <a:rPr lang="en-US" sz="2000" b="1" dirty="0" smtClean="0">
                <a:solidFill>
                  <a:srgbClr val="8DB9A8"/>
                </a:solidFill>
              </a:rPr>
              <a:t>ass </a:t>
            </a:r>
            <a:r>
              <a:rPr lang="en-US" sz="2000" b="1" dirty="0">
                <a:solidFill>
                  <a:srgbClr val="8DB9A8"/>
                </a:solidFill>
              </a:rPr>
              <a:t>electrification of passenger and freight road </a:t>
            </a:r>
            <a:r>
              <a:rPr lang="en-US" sz="2000" b="1" dirty="0" smtClean="0">
                <a:solidFill>
                  <a:srgbClr val="8DB9A8"/>
                </a:solidFill>
              </a:rPr>
              <a:t>transport</a:t>
            </a:r>
            <a:endParaRPr lang="en-US" sz="2000" b="1" dirty="0">
              <a:solidFill>
                <a:srgbClr val="8DB9A8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41" y="5344649"/>
            <a:ext cx="1513351" cy="1513351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6291208" y="571189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dirty="0">
                <a:solidFill>
                  <a:srgbClr val="92D050"/>
                </a:solidFill>
              </a:rPr>
              <a:t>Z</a:t>
            </a:r>
            <a:r>
              <a:rPr lang="en-US" sz="2000" b="1" dirty="0" err="1" smtClean="0">
                <a:solidFill>
                  <a:srgbClr val="92D050"/>
                </a:solidFill>
              </a:rPr>
              <a:t>ero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>
                <a:solidFill>
                  <a:srgbClr val="92D050"/>
                </a:solidFill>
              </a:rPr>
              <a:t>tailpipe emission vehicles 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749820" y="5380759"/>
            <a:ext cx="7169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Advanced battery system integration for next generation vehicles 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4911634" y="2935368"/>
            <a:ext cx="4454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Frugal zero-emission vehicles concepts for the urban passenger challenge 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476406" y="433222"/>
            <a:ext cx="6242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Circular economy approaches for zero emission </a:t>
            </a:r>
            <a:r>
              <a:rPr lang="en-US" sz="2000" b="1" dirty="0" smtClean="0">
                <a:solidFill>
                  <a:srgbClr val="00B050"/>
                </a:solidFill>
              </a:rPr>
              <a:t>vehicles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203795" y="4616831"/>
            <a:ext cx="413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New designs, shapes, functionalities of Light Commercial Vehicles </a:t>
            </a:r>
          </a:p>
        </p:txBody>
      </p:sp>
      <p:sp>
        <p:nvSpPr>
          <p:cNvPr id="5" name="Obdĺžnik 4"/>
          <p:cNvSpPr/>
          <p:nvPr/>
        </p:nvSpPr>
        <p:spPr>
          <a:xfrm>
            <a:off x="431514" y="16729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Scaling up logistics innovations supporting freight transport </a:t>
            </a:r>
            <a:r>
              <a:rPr lang="en-US" sz="2000" b="1" dirty="0" err="1">
                <a:solidFill>
                  <a:srgbClr val="00B050"/>
                </a:solidFill>
              </a:rPr>
              <a:t>decarbonisation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Obdĺžnik 1"/>
          <p:cNvSpPr/>
          <p:nvPr/>
        </p:nvSpPr>
        <p:spPr>
          <a:xfrm>
            <a:off x="203795" y="6054885"/>
            <a:ext cx="7446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8DB9A8"/>
                </a:solidFill>
              </a:rPr>
              <a:t>Generation of scenarios for development, training, virtual testing and validation of CCAM systems </a:t>
            </a:r>
            <a:endParaRPr lang="sk-SK" sz="2000" b="1" dirty="0">
              <a:solidFill>
                <a:srgbClr val="8DB9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254" y="475961"/>
            <a:ext cx="10089888" cy="132556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sa môže o podporu z Programu Horizont Európa uchádzať?</a:t>
            </a:r>
            <a:r>
              <a:rPr lang="sk-SK" sz="40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8254" y="1716157"/>
            <a:ext cx="10593440" cy="51418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Každý </a:t>
            </a:r>
            <a:r>
              <a:rPr lang="sk-SK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právny subjekt</a:t>
            </a:r>
            <a:r>
              <a:rPr lang="sk-SK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bez ohľadu na to, kde je usadený, vrátane nepridružených tretích krajín alebo medzinárodné organizácie za predpokladu splnenia </a:t>
            </a: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stanovených podmienok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Jednotlivé </a:t>
            </a:r>
            <a:r>
              <a:rPr lang="sk-SK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schémy programu majú svoje špecifiká</a:t>
            </a:r>
            <a:r>
              <a:rPr lang="sk-SK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(napr. MSCA</a:t>
            </a: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ERC, EIC </a:t>
            </a:r>
            <a:r>
              <a:rPr lang="sk-SK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Accelerator</a:t>
            </a: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pre </a:t>
            </a:r>
            <a:r>
              <a:rPr lang="sk-SK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monožiadateľov</a:t>
            </a: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SME, </a:t>
            </a:r>
            <a:r>
              <a:rPr lang="sk-SK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start-up</a:t>
            </a: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špecifické </a:t>
            </a:r>
            <a:r>
              <a:rPr lang="sk-SK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podmienky stanovené vo </a:t>
            </a:r>
            <a:r>
              <a:rPr lang="sk-SK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výzve/téme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Konzorcium</a:t>
            </a:r>
            <a:r>
              <a:rPr lang="sk-SK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min. 1 nezávislý subjekt z členského štátu a min. 2 ďalšie nezávislé subjekty z ďalších 2 ČŠ/asociovaných krajín. </a:t>
            </a:r>
            <a:endParaRPr lang="sk-SK" sz="2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 projektu a typ organizácie určuje mieru príspevku z EK od </a:t>
            </a:r>
            <a:r>
              <a:rPr lang="sk-SK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60% do 100%</a:t>
            </a:r>
            <a:r>
              <a:rPr lang="sk-SK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(napr. ziskové organizácie majú zvyčajne nižšiu mieru príspevku, neziskové subjekty majú nárok až na 100% financovanie)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835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254" y="475961"/>
            <a:ext cx="10089888" cy="1048039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sz="4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Účasť slovenských subjektov v Programe H2020</a:t>
            </a:r>
            <a:endParaRPr lang="sk-SK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3100" y="1978399"/>
            <a:ext cx="100898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 SC4 – Inteligentná, ekologická a integrovaná doprava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t="19630" r="6603" b="8832"/>
          <a:stretch/>
        </p:blipFill>
        <p:spPr>
          <a:xfrm>
            <a:off x="313100" y="2438193"/>
            <a:ext cx="9442746" cy="40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9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54" y="365125"/>
            <a:ext cx="10089888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sz="4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Príklad úspešného projektu</a:t>
            </a:r>
            <a:r>
              <a:rPr lang="sk-SK" sz="40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51" t="19701" r="24466" b="7280"/>
          <a:stretch/>
        </p:blipFill>
        <p:spPr>
          <a:xfrm>
            <a:off x="798943" y="1332327"/>
            <a:ext cx="9122297" cy="53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580" y="625007"/>
            <a:ext cx="10089888" cy="57815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Národná </a:t>
            </a:r>
            <a:r>
              <a:rPr lang="sk-SK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kancelária </a:t>
            </a:r>
            <a:r>
              <a:rPr lang="sk-SK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Horizontu – kto sme?</a:t>
            </a:r>
            <a:r>
              <a:rPr lang="sk-SK" sz="4000" b="1" i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2580" y="1203158"/>
            <a:ext cx="10510787" cy="5659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Hlavná podporná štruktúra pre Program Horizont Európa na Slovensku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Riadime sa štandardami vydanými EK (mlčanlivosť, zabránenie konfliktu záujmov a i.)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Rozdelenie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NCPs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podľa oblastí programu 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kontakty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9999"/>
                </a:solidFill>
              </a:rPr>
              <a:t>Poskytujeme činnosti: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Informačné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infodni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webináre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workshopy, školenia na mieru)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Poradenské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(vyhľadanie a podrobný popis podmienok výziev, burza partnerov a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matchmaking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založenie konta a vloženie žiadosti do FTO)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Konzultačné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(individuálne konzultácie, pre-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screening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finančné a právne aspekty, etika vo výskume, rodová rovnosť)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Publikačné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(štatistiky účasti SR, sektorové štúdie, príklady dobrej praxe)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Podporné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mentoring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vyhľadávanie partnerov do konzorcií, patentové rešerše,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214" y="812984"/>
            <a:ext cx="10089888" cy="57815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web Národnej kancelárie Horizontu</a:t>
            </a:r>
            <a:r>
              <a:rPr lang="sk-SK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3" y="1391135"/>
            <a:ext cx="8135716" cy="437166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600593" y="58899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dirty="0">
                <a:hlinkClick r:id="rId5"/>
              </a:rPr>
              <a:t>https://eraportal.sk/horizont-europa/</a:t>
            </a:r>
            <a:r>
              <a:rPr lang="sk-SK" sz="2400" dirty="0"/>
              <a:t> </a:t>
            </a:r>
          </a:p>
          <a:p>
            <a:pPr algn="ctr"/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Registrujte sa na odber mesačných </a:t>
            </a:r>
            <a:r>
              <a:rPr lang="sk-SK" sz="2400" dirty="0">
                <a:hlinkClick r:id="rId6"/>
              </a:rPr>
              <a:t>Noviniek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918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4866250" y="4632325"/>
            <a:ext cx="443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4697831" y="4813177"/>
            <a:ext cx="44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Web: </a:t>
            </a:r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://eraportal.sk/horizont-europa/</a:t>
            </a:r>
            <a:endParaRPr lang="sk-SK" dirty="0"/>
          </a:p>
          <a:p>
            <a:r>
              <a:rPr lang="sk-SK" dirty="0" smtClean="0"/>
              <a:t>Mail: </a:t>
            </a:r>
            <a:r>
              <a:rPr lang="en-GB" dirty="0" smtClean="0">
                <a:hlinkClick r:id="rId5"/>
              </a:rPr>
              <a:t>h</a:t>
            </a:r>
            <a:r>
              <a:rPr lang="sk-SK" dirty="0" err="1">
                <a:hlinkClick r:id="rId5"/>
              </a:rPr>
              <a:t>orizont</a:t>
            </a:r>
            <a:r>
              <a:rPr lang="en-GB" dirty="0">
                <a:hlinkClick r:id="rId5"/>
              </a:rPr>
              <a:t>@cvtisr.sk</a:t>
            </a:r>
            <a:endParaRPr lang="sk-SK" dirty="0"/>
          </a:p>
        </p:txBody>
      </p:sp>
      <p:pic>
        <p:nvPicPr>
          <p:cNvPr id="14" name="Obrázok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1" y="2780146"/>
            <a:ext cx="5586906" cy="17617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3914275" y="746910"/>
            <a:ext cx="5897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</a:p>
          <a:p>
            <a:endParaRPr lang="sk-SK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Miroslava </a:t>
            </a:r>
            <a:r>
              <a:rPr lang="sk-SK" sz="2400" dirty="0" err="1" smtClean="0">
                <a:solidFill>
                  <a:schemeClr val="accent1">
                    <a:lumMod val="50000"/>
                  </a:schemeClr>
                </a:solidFill>
              </a:rPr>
              <a:t>Tužinská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iroslava.tuzinska@cvtisr.sk</a:t>
            </a:r>
            <a:endParaRPr lang="sk-S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89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894" y="211987"/>
            <a:ext cx="11851106" cy="1325563"/>
          </a:xfrm>
        </p:spPr>
        <p:txBody>
          <a:bodyPr>
            <a:normAutofit fontScale="90000"/>
          </a:bodyPr>
          <a:lstStyle/>
          <a:p>
            <a:r>
              <a:rPr lang="sk-SK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 </a:t>
            </a:r>
            <a:r>
              <a:rPr lang="sk-SK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– </a:t>
            </a:r>
            <a:r>
              <a:rPr lang="sk-SK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základná charakteristika programu </a:t>
            </a:r>
            <a:endParaRPr lang="sk-SK" sz="4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40894" y="5140497"/>
            <a:ext cx="5784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000" b="1" dirty="0">
              <a:solidFill>
                <a:srgbClr val="009999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1905" y="1370234"/>
            <a:ext cx="1079567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9. rámcový program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EÚ pre výskum a inovácie (2021 – 2027)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nadväzuje na H2020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edemročný rozpočet </a:t>
            </a: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95 miliárd </a:t>
            </a: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 </a:t>
            </a: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(30% navýšenie oproti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H2020)</a:t>
            </a: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priamo riadený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Európskej komisie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iroké spektrum podpory (oblasti výskumu, výzvy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témy, žiadatelia, typy projektov, fázy výskumu – TRL, kaskádové financovanie ...)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otvorený prístup k publikáciám, výskumným dátam a výstupom projektov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medzinárodný </a:t>
            </a: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výskum 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princíp spolupráce na </a:t>
            </a:r>
            <a:r>
              <a:rPr lang="sk-SK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kolaboratívnych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projektoch</a:t>
            </a:r>
          </a:p>
          <a:p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89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894" y="243840"/>
            <a:ext cx="11851106" cy="88223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 </a:t>
            </a:r>
            <a:r>
              <a:rPr lang="sk-SK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</a:t>
            </a:r>
            <a:r>
              <a:rPr lang="sk-SK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štruktúra programu</a:t>
            </a:r>
            <a:endParaRPr lang="sk-SK" sz="4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40894" y="5140497"/>
            <a:ext cx="5784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000" b="1" dirty="0">
              <a:solidFill>
                <a:srgbClr val="009999"/>
              </a:solidFill>
            </a:endParaRPr>
          </a:p>
        </p:txBody>
      </p:sp>
      <p:pic>
        <p:nvPicPr>
          <p:cNvPr id="7" name="Zástupný objekt pre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" y="978556"/>
            <a:ext cx="9811266" cy="5830273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889819" y="4495818"/>
            <a:ext cx="2299855" cy="304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7517436" y="2288889"/>
            <a:ext cx="2504030" cy="498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544007" y="1493478"/>
            <a:ext cx="2504030" cy="498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4103177" y="2518888"/>
            <a:ext cx="2299855" cy="304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5964928" y="4386650"/>
            <a:ext cx="3821623" cy="4096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7517436" y="3155060"/>
            <a:ext cx="2504030" cy="498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0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89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948" y="199894"/>
            <a:ext cx="9731542" cy="1325563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Klaster 5: Klíma, energetika a mobilita</a:t>
            </a:r>
            <a:endParaRPr lang="sk-SK" sz="4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12878" r="6958" b="8842"/>
          <a:stretch/>
        </p:blipFill>
        <p:spPr>
          <a:xfrm>
            <a:off x="676640" y="3888316"/>
            <a:ext cx="4684295" cy="281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75" y="3950616"/>
            <a:ext cx="4034986" cy="268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51" y="1138447"/>
            <a:ext cx="4004936" cy="267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40894" y="5140497"/>
            <a:ext cx="5784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0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792" y="365125"/>
            <a:ext cx="10357873" cy="1325563"/>
          </a:xfrm>
        </p:spPr>
        <p:txBody>
          <a:bodyPr/>
          <a:lstStyle/>
          <a:p>
            <a:r>
              <a:rPr lang="sk-SK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Tematické zameranie klastra </a:t>
            </a:r>
            <a:r>
              <a:rPr lang="sk-SK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sk-SK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estinácie</a:t>
            </a:r>
            <a:endParaRPr lang="sk-SK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67792" y="1313657"/>
          <a:ext cx="101478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dĺžnik 5"/>
          <p:cNvSpPr/>
          <p:nvPr/>
        </p:nvSpPr>
        <p:spPr>
          <a:xfrm>
            <a:off x="138546" y="4738255"/>
            <a:ext cx="10476283" cy="1560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82" y="553596"/>
            <a:ext cx="9367058" cy="676605"/>
          </a:xfrm>
        </p:spPr>
        <p:txBody>
          <a:bodyPr>
            <a:noAutofit/>
          </a:bodyPr>
          <a:lstStyle/>
          <a:p>
            <a:r>
              <a:rPr lang="sk-SK" sz="43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Pracovný program WP na roky 2023-2024</a:t>
            </a:r>
            <a:endParaRPr lang="sk-SK" sz="43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20436" y="1817984"/>
            <a:ext cx="75250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Základný programový dokument pre Klaster 5 na obdobie rokov 2023-2024 </a:t>
            </a:r>
          </a:p>
          <a:p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destinácie sú venované témam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výzvy (2 v roku 2023 a 2 v roku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 62 tém zatriedených do tematických oblastí</a:t>
            </a:r>
          </a:p>
          <a:p>
            <a:endParaRPr lang="sk-SK" sz="28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k-SK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Všetky typy projektov: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Výskumné projekty – 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Inovačné projekty – 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Koordinačné a podporné projekty - CSA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30917" r="30333"/>
          <a:stretch/>
        </p:blipFill>
        <p:spPr>
          <a:xfrm rot="316833">
            <a:off x="8379279" y="1371342"/>
            <a:ext cx="3287235" cy="477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ál 8"/>
          <p:cNvSpPr/>
          <p:nvPr/>
        </p:nvSpPr>
        <p:spPr>
          <a:xfrm>
            <a:off x="9318102" y="2707128"/>
            <a:ext cx="1488443" cy="4701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1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612" y="175180"/>
            <a:ext cx="11657517" cy="1325563"/>
          </a:xfrm>
        </p:spPr>
        <p:txBody>
          <a:bodyPr>
            <a:normAutofit/>
          </a:bodyPr>
          <a:lstStyle/>
          <a:p>
            <a:r>
              <a:rPr lang="sk-SK" sz="4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Indikatívny časový harmonogram výziev KL5 v 2023-24</a:t>
            </a:r>
            <a:endParaRPr lang="sk-SK" sz="42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40894" y="5140497"/>
            <a:ext cx="5784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000" b="1" dirty="0">
              <a:solidFill>
                <a:srgbClr val="009999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2210" t="27227" r="6563" b="5927"/>
          <a:stretch/>
        </p:blipFill>
        <p:spPr>
          <a:xfrm>
            <a:off x="68239" y="1402080"/>
            <a:ext cx="12123761" cy="50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54" y="365125"/>
            <a:ext cx="10089888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k-SK" sz="4000" b="1" i="1" dirty="0">
                <a:ln/>
                <a:solidFill>
                  <a:schemeClr val="accent4"/>
                </a:solidFill>
              </a:rPr>
              <a:t/>
            </a:r>
            <a:br>
              <a:rPr lang="sk-SK" sz="4000" b="1" i="1" dirty="0">
                <a:ln/>
                <a:solidFill>
                  <a:schemeClr val="accent4"/>
                </a:solidFill>
              </a:rPr>
            </a:br>
            <a:endParaRPr lang="sk-SK" sz="4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54" t="16168" r="315" b="9546"/>
          <a:stretch/>
        </p:blipFill>
        <p:spPr>
          <a:xfrm>
            <a:off x="192357" y="1311852"/>
            <a:ext cx="11928590" cy="4997508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52601" y="365125"/>
            <a:ext cx="8386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FTO Portál Európskej komisie</a:t>
            </a:r>
            <a:endParaRPr lang="en-US" sz="43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32102" y="1789043"/>
            <a:ext cx="1356258" cy="3578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2085528" y="1789042"/>
            <a:ext cx="1007476" cy="3578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3263815" y="1789042"/>
            <a:ext cx="989066" cy="3578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4314250" y="1792242"/>
            <a:ext cx="902126" cy="3578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5277745" y="1789042"/>
            <a:ext cx="447995" cy="3578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564" y="319435"/>
            <a:ext cx="11425381" cy="1158105"/>
          </a:xfrm>
        </p:spPr>
        <p:txBody>
          <a:bodyPr>
            <a:normAutofit/>
          </a:bodyPr>
          <a:lstStyle/>
          <a:p>
            <a:r>
              <a:rPr lang="sk-SK" sz="43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D5: </a:t>
            </a:r>
            <a:r>
              <a:rPr lang="sk-SK" sz="43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Nízkoemisné</a:t>
            </a:r>
            <a:r>
              <a:rPr lang="sk-SK" sz="43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3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43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kompetitívne</a:t>
            </a:r>
            <a:r>
              <a:rPr lang="sk-SK" sz="43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3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dopravné riešenia</a:t>
            </a:r>
            <a:endParaRPr lang="sk-SK" sz="43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59883"/>
              </p:ext>
            </p:extLst>
          </p:nvPr>
        </p:nvGraphicFramePr>
        <p:xfrm>
          <a:off x="295564" y="1713297"/>
          <a:ext cx="10206973" cy="36812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91376">
                  <a:extLst>
                    <a:ext uri="{9D8B030D-6E8A-4147-A177-3AD203B41FA5}">
                      <a16:colId xmlns:a16="http://schemas.microsoft.com/office/drawing/2014/main" val="54457824"/>
                    </a:ext>
                  </a:extLst>
                </a:gridCol>
                <a:gridCol w="1402314">
                  <a:extLst>
                    <a:ext uri="{9D8B030D-6E8A-4147-A177-3AD203B41FA5}">
                      <a16:colId xmlns:a16="http://schemas.microsoft.com/office/drawing/2014/main" val="2746280658"/>
                    </a:ext>
                  </a:extLst>
                </a:gridCol>
                <a:gridCol w="1413283">
                  <a:extLst>
                    <a:ext uri="{9D8B030D-6E8A-4147-A177-3AD203B41FA5}">
                      <a16:colId xmlns:a16="http://schemas.microsoft.com/office/drawing/2014/main" val="2295501767"/>
                    </a:ext>
                  </a:extLst>
                </a:gridCol>
              </a:tblGrid>
              <a:tr h="336197">
                <a:tc>
                  <a:txBody>
                    <a:bodyPr/>
                    <a:lstStyle/>
                    <a:p>
                      <a:r>
                        <a:rPr lang="sk-SK" dirty="0" smtClean="0"/>
                        <a:t>oblasť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2023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2024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1510"/>
                  </a:ext>
                </a:extLst>
              </a:tr>
              <a:tr h="378695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EMISNÁ CESTNÁ DOPRAVA</a:t>
                      </a:r>
                      <a:r>
                        <a:rPr lang="sk-SK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k-SK" sz="18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r>
                        <a:rPr lang="sk-SK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emmision</a:t>
                      </a:r>
                      <a:r>
                        <a:rPr lang="sk-SK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</a:t>
                      </a:r>
                      <a:r>
                        <a:rPr lang="sk-SK" sz="18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sk-SK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ransport)</a:t>
                      </a:r>
                      <a:endParaRPr lang="en-GB" sz="1800" b="0" strike="sng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 6 tém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 tém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18992"/>
                  </a:ext>
                </a:extLst>
              </a:tr>
              <a:tr h="46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LETECKÁ DOPRAVA 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(Aviation)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témy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témy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00563"/>
                  </a:ext>
                </a:extLst>
              </a:tr>
              <a:tr h="429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VODNÁ DOPRAVA 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(Waterborne transport</a:t>
                      </a: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 tém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 tém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55332"/>
                  </a:ext>
                </a:extLst>
              </a:tr>
              <a:tr h="54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DOPADY DOPRAVY NA ŽIVOTNÉ PROSTREDIE A ĽUDSKÉ ZDRAVIE 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(Transport-related health and environment</a:t>
                      </a: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 témy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 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86902"/>
                  </a:ext>
                </a:extLst>
              </a:tr>
              <a:tr h="54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19 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18 tém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66393"/>
                  </a:ext>
                </a:extLst>
              </a:tr>
              <a:tr h="866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(cca 71 projektov)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218 M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202 M EUR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93927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08000" y="5855855"/>
            <a:ext cx="1008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Otvorenie prvej výzvy s 19 témami sa očakáva </a:t>
            </a:r>
            <a:r>
              <a:rPr lang="sk-SK" b="1" dirty="0" smtClean="0"/>
              <a:t>23.12.2023</a:t>
            </a:r>
            <a:r>
              <a:rPr lang="sk-SK" dirty="0" smtClean="0"/>
              <a:t> (uzávierka 20.4.2023)</a:t>
            </a:r>
          </a:p>
          <a:p>
            <a:r>
              <a:rPr lang="sk-SK" dirty="0" smtClean="0"/>
              <a:t>Ďalšia výzva s 18 témami bude </a:t>
            </a:r>
            <a:r>
              <a:rPr lang="sk-SK" dirty="0"/>
              <a:t>o</a:t>
            </a:r>
            <a:r>
              <a:rPr lang="sk-SK" dirty="0" smtClean="0"/>
              <a:t>tvorená v decembri 2024 (uzávierka apríl 2024)</a:t>
            </a:r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7740467" y="1584960"/>
            <a:ext cx="1309035" cy="345608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9197284" y="1584960"/>
            <a:ext cx="1309035" cy="345608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f:fields xmlns:f="http://schemas.fabasoft.com/folio/2007/fields">
  <f:record>
    <f:field ref="objname" par="" text="Prezentácia HEU SK" edit="true"/>
    <f:field ref="objsubject" par="" text="" edit="true"/>
    <f:field ref="objcreatedby" par="" text="Šimková, Katarína, Mgr."/>
    <f:field ref="objcreatedat" par="" date="2021-01-26T16:20:32" text="26.1.2021 16:20:32"/>
    <f:field ref="objchangedby" par="" text="Hrčka, Peter, Ing."/>
    <f:field ref="objmodifiedat" par="" date="2021-02-04T14:50:27" text="4.2.2021 14:50:27"/>
    <f:field ref="doc_FSCFOLIO_1_1001_FieldDocumentNumber" par="" text=""/>
    <f:field ref="doc_FSCFOLIO_1_1001_FieldSubject" par="" text="" edit="true"/>
    <f:field ref="FSCFOLIO_1_1001_FieldCurrentUser" par="" text="Mgr. Miroslava Tužinská"/>
    <f:field ref="CCAPRECONFIG_15_1001_Objektname" par="" text="Prezentácia HEU SK" edit="true"/>
  </f:record>
  <f:display par="" text="General">
    <f:field ref="objname" text="Meno"/>
    <f:field ref="objsubject" text="Vec"/>
    <f:field ref="objcreatedby" text="Vytvoril"/>
    <f:field ref="objcreatedat" text="Vytvorené deň/hodina"/>
    <f:field ref="objchangedby" text="Poslednú zmenu urobil"/>
    <f:field ref="objmodifiedat" text="Posledná zmena deň/hodina"/>
    <f:field ref="FSCFOLIO_1_1001_FieldCurrentUser" text="Aktuálny používateľ"/>
    <f:field ref="CCAPRECONFIG_15_1001_Objektname" text="Meno"/>
  </f:display>
  <f:display par="" text="Hromadná korešpondencia">
    <f:field ref="doc_FSCFOLIO_1_1001_FieldDocumentNumber" text="Číslo dokumentu"/>
    <f:field ref="doc_FSCFOLIO_1_1001_FieldSubject" text="Predmet"/>
  </f:display>
</f:field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28DF0D89C7AE4FBF331767FFFB465E" ma:contentTypeVersion="16" ma:contentTypeDescription="Umožňuje vytvoriť nový dokument." ma:contentTypeScope="" ma:versionID="a5df0d52b3e653aacd28cc2e67c08d9f">
  <xsd:schema xmlns:xsd="http://www.w3.org/2001/XMLSchema" xmlns:xs="http://www.w3.org/2001/XMLSchema" xmlns:p="http://schemas.microsoft.com/office/2006/metadata/properties" xmlns:ns2="77a2483a-0ebe-4681-a7e8-26ff3815f90e" xmlns:ns3="34f15e0d-0768-403d-a60c-09574fc21520" targetNamespace="http://schemas.microsoft.com/office/2006/metadata/properties" ma:root="true" ma:fieldsID="d6f42748baf54b010186fa1f23c2500a" ns2:_="" ns3:_="">
    <xsd:import namespace="77a2483a-0ebe-4681-a7e8-26ff3815f90e"/>
    <xsd:import namespace="34f15e0d-0768-403d-a60c-09574fc21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2483a-0ebe-4681-a7e8-26ff3815f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823deb3c-b9f3-4fad-b534-fe0741e714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15e0d-0768-403d-a60c-09574fc21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c9f52b-229b-44c8-8309-d364c7e020a1}" ma:internalName="TaxCatchAll" ma:showField="CatchAllData" ma:web="34f15e0d-0768-403d-a60c-09574fc21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2483a-0ebe-4681-a7e8-26ff3815f90e">
      <Terms xmlns="http://schemas.microsoft.com/office/infopath/2007/PartnerControls"/>
    </lcf76f155ced4ddcb4097134ff3c332f>
    <TaxCatchAll xmlns="34f15e0d-0768-403d-a60c-09574fc21520" xsi:nil="true"/>
  </documentManagement>
</p:propertie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2.xml><?xml version="1.0" encoding="utf-8"?>
<ds:datastoreItem xmlns:ds="http://schemas.openxmlformats.org/officeDocument/2006/customXml" ds:itemID="{87F42FB1-065C-4B3C-BF18-826932C06C53}"/>
</file>

<file path=customXml/itemProps3.xml><?xml version="1.0" encoding="utf-8"?>
<ds:datastoreItem xmlns:ds="http://schemas.openxmlformats.org/officeDocument/2006/customXml" ds:itemID="{A8D460B3-2F2E-4EC6-9482-0573CDD311B5}"/>
</file>

<file path=customXml/itemProps4.xml><?xml version="1.0" encoding="utf-8"?>
<ds:datastoreItem xmlns:ds="http://schemas.openxmlformats.org/officeDocument/2006/customXml" ds:itemID="{6C1F2184-07E4-45EA-B2A3-47F7C4E54CEB}"/>
</file>

<file path=docProps/app.xml><?xml version="1.0" encoding="utf-8"?>
<Properties xmlns="http://schemas.openxmlformats.org/officeDocument/2006/extended-properties" xmlns:vt="http://schemas.openxmlformats.org/officeDocument/2006/docPropsVTypes">
  <TotalTime>16588</TotalTime>
  <Words>885</Words>
  <Application>Microsoft Office PowerPoint</Application>
  <PresentationFormat>Širokouhlá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Motív balíka Office</vt:lpstr>
      <vt:lpstr>Prezentácia programu PowerPoint</vt:lpstr>
      <vt:lpstr>Horizont Európa – základná charakteristika programu </vt:lpstr>
      <vt:lpstr>Horizont Európa - štruktúra programu</vt:lpstr>
      <vt:lpstr>Klaster 5: Klíma, energetika a mobilita</vt:lpstr>
      <vt:lpstr>Tematické zameranie klastra 5 - destinácie</vt:lpstr>
      <vt:lpstr>Pracovný program WP na roky 2023-2024</vt:lpstr>
      <vt:lpstr>Indikatívny časový harmonogram výziev KL5 v 2023-24</vt:lpstr>
      <vt:lpstr> </vt:lpstr>
      <vt:lpstr>D5: Nízkoemisné a kompetitívne dopravné riešenia</vt:lpstr>
      <vt:lpstr>D6: Bezpečná, pružná doprava a pokročilé služby pre mobilitu pasažierov a prepravu tovaru</vt:lpstr>
      <vt:lpstr>Prezentácia programu PowerPoint</vt:lpstr>
      <vt:lpstr>Kto sa môže o podporu z Programu Horizont Európa uchádzať? </vt:lpstr>
      <vt:lpstr>Účasť slovenských subjektov v Programe H2020</vt:lpstr>
      <vt:lpstr>Príklad úspešného projektu </vt:lpstr>
      <vt:lpstr>Národná kancelária Horizontu – kto sme? </vt:lpstr>
      <vt:lpstr>Nový web Národnej kancelárie Horizontu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Dojcakova Natasa</dc:creator>
  <cp:lastModifiedBy>Musilová, Silvia</cp:lastModifiedBy>
  <cp:revision>664</cp:revision>
  <dcterms:created xsi:type="dcterms:W3CDTF">2020-09-16T06:27:52Z</dcterms:created>
  <dcterms:modified xsi:type="dcterms:W3CDTF">2022-09-19T14:22:38Z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0x0101009528DF0D89C7AE4FBF331767FFFB465E</vt:lpwstr>
  </property>
</Properties>
</file>